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5643602" cy="1752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Автор: Тюшевская В.М.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Учитель русского языка и литературы МБОУ СОШ№3 г.Абдулино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57222" y="128586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Тема урока: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sz="4000" b="1" dirty="0" smtClean="0"/>
              <a:t>«Гласные в приставках </a:t>
            </a:r>
            <a:br>
              <a:rPr lang="ru-RU" sz="4000" b="1" dirty="0" smtClean="0"/>
            </a:br>
            <a:r>
              <a:rPr lang="ru-RU" sz="4000" b="1" dirty="0" smtClean="0"/>
              <a:t>ПРЕ- и ПРИ-»</a:t>
            </a:r>
            <a:endParaRPr lang="ru-RU" sz="4000" b="1" dirty="0"/>
          </a:p>
        </p:txBody>
      </p:sp>
      <p:sp>
        <p:nvSpPr>
          <p:cNvPr id="13314" name="AutoShape 2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origina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2357430"/>
            <a:ext cx="4200528" cy="39576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1428736"/>
            <a:ext cx="7921654" cy="133349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Цель урока</a:t>
            </a:r>
            <a:r>
              <a:rPr lang="ru-RU" sz="31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:</a:t>
            </a: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продолжить изучение темы «Приставки»;</a:t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закрепить  знания </a:t>
            </a:r>
            <a:r>
              <a:rPr lang="ru-RU" sz="3100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обучащихся</a:t>
            </a: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 по определению приставок ПРЕ – ПРИ-</a:t>
            </a:r>
            <a:r>
              <a:rPr lang="ru-RU" sz="31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».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2" y="2547938"/>
            <a:ext cx="8064529" cy="4095772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Обучающие: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сформировать представление о правописании приставок при- и пре;- закрепить  условия правильного выбора букв е - и в приставках при-, пре.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Развивающие: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развивать навыки определения лексического значения  приставки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со значением приближение, присоединение, неполное действие; - отрабатывать навыки самостоятельной работы; совершенствовать навыки  определения гласные И-Е в приставках ПРЕ-ПРИ.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Воспитательные: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воспитание бережного отношения к слову,  внимания и уважения друг к другу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правописания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приставок пре- и при-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1785926"/>
            <a:ext cx="2786082" cy="17859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Если можно заменить словом </a:t>
            </a:r>
            <a:r>
              <a:rPr lang="ru-RU" b="1" dirty="0" smtClean="0">
                <a:solidFill>
                  <a:srgbClr val="FF0000"/>
                </a:solidFill>
              </a:rPr>
              <a:t>ОЧЕНЬ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или приставкой </a:t>
            </a:r>
            <a:r>
              <a:rPr lang="ru-RU" b="1" dirty="0" smtClean="0">
                <a:solidFill>
                  <a:srgbClr val="FF0000"/>
                </a:solidFill>
              </a:rPr>
              <a:t>ПЕРЕ-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14818"/>
            <a:ext cx="1928826" cy="107157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Пиши приставку </a:t>
            </a:r>
            <a:r>
              <a:rPr lang="ru-RU" b="1" dirty="0" smtClean="0">
                <a:solidFill>
                  <a:srgbClr val="FF0000"/>
                </a:solidFill>
              </a:rPr>
              <a:t>ПРЕ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2143116"/>
            <a:ext cx="2286016" cy="2786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Определи есть ли в ней значения </a:t>
            </a:r>
            <a:r>
              <a:rPr lang="ru-RU" b="1" dirty="0" smtClean="0">
                <a:solidFill>
                  <a:srgbClr val="FF0000"/>
                </a:solidFill>
              </a:rPr>
              <a:t>«чуть- чуть», «друг к другу», «близко», «около»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5143512"/>
            <a:ext cx="1928826" cy="10001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Пиши приставку </a:t>
            </a:r>
            <a:r>
              <a:rPr lang="ru-RU" b="1" dirty="0" smtClean="0">
                <a:solidFill>
                  <a:srgbClr val="FF0000"/>
                </a:solidFill>
              </a:rPr>
              <a:t>ПРИ-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16" y="5072074"/>
            <a:ext cx="1928826" cy="1000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Загляни в </a:t>
            </a:r>
            <a:r>
              <a:rPr lang="ru-RU" b="1" dirty="0" smtClean="0">
                <a:solidFill>
                  <a:srgbClr val="FF0000"/>
                </a:solidFill>
              </a:rPr>
              <a:t>СЛОВАРЬ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2" name="Соединительная линия уступом 11"/>
          <p:cNvCxnSpPr>
            <a:stCxn id="6" idx="1"/>
            <a:endCxn id="7" idx="1"/>
          </p:cNvCxnSpPr>
          <p:nvPr/>
        </p:nvCxnSpPr>
        <p:spPr>
          <a:xfrm rot="10800000" flipV="1">
            <a:off x="357158" y="2678901"/>
            <a:ext cx="571504" cy="2071702"/>
          </a:xfrm>
          <a:prstGeom prst="bentConnector3">
            <a:avLst>
              <a:gd name="adj1" fmla="val 14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>
            <a:stCxn id="6" idx="0"/>
            <a:endCxn id="8" idx="0"/>
          </p:cNvCxnSpPr>
          <p:nvPr/>
        </p:nvCxnSpPr>
        <p:spPr>
          <a:xfrm rot="16200000" flipH="1">
            <a:off x="4268388" y="-160759"/>
            <a:ext cx="357190" cy="4250561"/>
          </a:xfrm>
          <a:prstGeom prst="bentConnector3">
            <a:avLst>
              <a:gd name="adj1" fmla="val -64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8" idx="1"/>
          </p:cNvCxnSpPr>
          <p:nvPr/>
        </p:nvCxnSpPr>
        <p:spPr>
          <a:xfrm rot="10800000" flipV="1">
            <a:off x="4500562" y="3536156"/>
            <a:ext cx="928694" cy="1607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8" idx="3"/>
          </p:cNvCxnSpPr>
          <p:nvPr/>
        </p:nvCxnSpPr>
        <p:spPr>
          <a:xfrm>
            <a:off x="7715272" y="3536157"/>
            <a:ext cx="785818" cy="150019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57620" y="12858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нет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85720" y="235743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да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58148" y="321468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нет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572000" y="321468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да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1362075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Ключ к игре «Четвертое лишнее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14282" y="2643182"/>
            <a:ext cx="6929486" cy="3500462"/>
          </a:xfrm>
        </p:spPr>
        <p:txBody>
          <a:bodyPr>
            <a:normAutofit fontScale="55000" lnSpcReduction="20000"/>
          </a:bodyPr>
          <a:lstStyle/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1)Превозносить, превосходить, </a:t>
            </a:r>
            <a:r>
              <a:rPr lang="ru-RU" sz="4400" b="1" dirty="0" smtClean="0">
                <a:solidFill>
                  <a:srgbClr val="00B050"/>
                </a:solidFill>
              </a:rPr>
              <a:t>принадлежать,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 превратить;</a:t>
            </a:r>
          </a:p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2)Приноровиться, приналечь, притягивать, </a:t>
            </a:r>
            <a:r>
              <a:rPr lang="ru-RU" sz="4400" b="1" dirty="0" smtClean="0">
                <a:solidFill>
                  <a:srgbClr val="00B050"/>
                </a:solidFill>
              </a:rPr>
              <a:t>препятствовать</a:t>
            </a:r>
            <a:r>
              <a:rPr lang="ru-RU" sz="4400" dirty="0" smtClean="0">
                <a:solidFill>
                  <a:srgbClr val="00B050"/>
                </a:solidFill>
              </a:rPr>
              <a:t>;</a:t>
            </a:r>
          </a:p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приниженный, 3)Приплюснутый, </a:t>
            </a:r>
            <a:r>
              <a:rPr lang="ru-RU" sz="4400" b="1" dirty="0" smtClean="0">
                <a:solidFill>
                  <a:srgbClr val="00B050"/>
                </a:solidFill>
              </a:rPr>
              <a:t>беспрекословный</a:t>
            </a:r>
            <a:r>
              <a:rPr lang="ru-RU" sz="4400" dirty="0" smtClean="0">
                <a:solidFill>
                  <a:srgbClr val="00B050"/>
                </a:solidFill>
              </a:rPr>
              <a:t>,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привязчивый;</a:t>
            </a:r>
          </a:p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4)Преодолеть, </a:t>
            </a:r>
            <a:r>
              <a:rPr lang="ru-RU" sz="4400" b="1" dirty="0" smtClean="0">
                <a:solidFill>
                  <a:srgbClr val="00B050"/>
                </a:solidFill>
              </a:rPr>
              <a:t>прицелиться</a:t>
            </a:r>
            <a:r>
              <a:rPr lang="ru-RU" sz="4400" dirty="0" smtClean="0">
                <a:solidFill>
                  <a:srgbClr val="00B050"/>
                </a:solidFill>
              </a:rPr>
              <a:t>,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прекратить, пренебречь.</a:t>
            </a:r>
          </a:p>
          <a:p>
            <a:endParaRPr lang="ru-RU" dirty="0"/>
          </a:p>
        </p:txBody>
      </p:sp>
      <p:pic>
        <p:nvPicPr>
          <p:cNvPr id="5" name="Рисунок 4" descr="deti-vneurochnaya-deyateln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3071810"/>
            <a:ext cx="2786050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Замените словосочетание одним словом с приставкой ПРИ- или ПРЕ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95289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Расположенный у берега.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Задуматься на некоторое время.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Участок около школы.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Гнаться за кем-нибудь.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Слегка задеть что-либо.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Вызывающий восхищение, красивый.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Немного открыть окно.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Расположенный у дороги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Спуститься с неба на землю.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Очень длинный.</a:t>
            </a:r>
          </a:p>
          <a:p>
            <a:endParaRPr lang="ru-RU" dirty="0"/>
          </a:p>
        </p:txBody>
      </p:sp>
      <p:pic>
        <p:nvPicPr>
          <p:cNvPr id="4" name="Рисунок 3" descr="1490137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219" y="4643446"/>
            <a:ext cx="4704780" cy="22145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2857520" cy="142876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8100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Расположенный у берега –</a:t>
            </a:r>
            <a:r>
              <a:rPr lang="ru-RU" b="1" i="1" dirty="0" smtClean="0">
                <a:solidFill>
                  <a:srgbClr val="00B050"/>
                </a:solidFill>
              </a:rPr>
              <a:t>Прибрежный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Задуматься на некоторое время - </a:t>
            </a:r>
            <a:r>
              <a:rPr lang="ru-RU" b="1" i="1" dirty="0" smtClean="0">
                <a:solidFill>
                  <a:srgbClr val="00B050"/>
                </a:solidFill>
              </a:rPr>
              <a:t>Призадуматься;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Участок около школы – </a:t>
            </a:r>
            <a:r>
              <a:rPr lang="ru-RU" b="1" i="1" dirty="0" smtClean="0">
                <a:solidFill>
                  <a:srgbClr val="00B050"/>
                </a:solidFill>
              </a:rPr>
              <a:t>Пришкольный;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Гнаться за кем-нибудь – </a:t>
            </a:r>
            <a:r>
              <a:rPr lang="ru-RU" b="1" i="1" dirty="0" smtClean="0">
                <a:solidFill>
                  <a:srgbClr val="00B050"/>
                </a:solidFill>
              </a:rPr>
              <a:t>Преследовать;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Слегка задеть что-либо - </a:t>
            </a:r>
            <a:r>
              <a:rPr lang="ru-RU" b="1" i="1" dirty="0" smtClean="0">
                <a:solidFill>
                  <a:srgbClr val="00B050"/>
                </a:solidFill>
              </a:rPr>
              <a:t>Прикоснуться;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Вызывающий восхищение, красивый – </a:t>
            </a:r>
            <a:r>
              <a:rPr lang="ru-RU" b="1" i="1" dirty="0" smtClean="0">
                <a:solidFill>
                  <a:srgbClr val="00B050"/>
                </a:solidFill>
              </a:rPr>
              <a:t>Прекрасный;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Немного открыть окно - </a:t>
            </a:r>
            <a:r>
              <a:rPr lang="ru-RU" b="1" i="1" dirty="0" smtClean="0">
                <a:solidFill>
                  <a:srgbClr val="00B050"/>
                </a:solidFill>
              </a:rPr>
              <a:t>Приоткрыть;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Расположенный у дороги – </a:t>
            </a:r>
            <a:r>
              <a:rPr lang="ru-RU" b="1" i="1" dirty="0" smtClean="0">
                <a:solidFill>
                  <a:srgbClr val="00B050"/>
                </a:solidFill>
              </a:rPr>
              <a:t>Придорожный;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Спуститься с неба на землю – </a:t>
            </a:r>
            <a:r>
              <a:rPr lang="ru-RU" b="1" i="1" dirty="0" smtClean="0">
                <a:solidFill>
                  <a:srgbClr val="00B050"/>
                </a:solidFill>
              </a:rPr>
              <a:t>Приземлиться;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Очень длинный - </a:t>
            </a:r>
            <a:r>
              <a:rPr lang="ru-RU" b="1" i="1" dirty="0" smtClean="0">
                <a:solidFill>
                  <a:srgbClr val="00B050"/>
                </a:solidFill>
              </a:rPr>
              <a:t>Предлинный</a:t>
            </a:r>
          </a:p>
          <a:p>
            <a:endParaRPr lang="ru-RU" dirty="0"/>
          </a:p>
        </p:txBody>
      </p:sp>
      <p:pic>
        <p:nvPicPr>
          <p:cNvPr id="5" name="Рисунок 4" descr="min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42852"/>
            <a:ext cx="3286114" cy="20716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274638"/>
            <a:ext cx="8429684" cy="486887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После долгой борьбы с зимой к нам пришла весна. Погода стояла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Е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красная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</a:rPr>
              <a:t>(очень).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И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гревало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</a:rPr>
              <a:t>(неполнота действия)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солнышко, подмигивая всем вокруг. Город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Е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образился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</a:rPr>
              <a:t>(очень),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деревья надели зелёный наряд. На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И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горках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</a:rPr>
              <a:t>(вблизи горы)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появилась молодая травка и улыбнулась солнышку. Весело щебетали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И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летевшие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100" i="1" dirty="0" smtClean="0">
                <a:solidFill>
                  <a:srgbClr val="FF0000"/>
                </a:solidFill>
              </a:rPr>
              <a:t>(приближение)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с юга птицы. Жители города радовались 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пр</a:t>
            </a:r>
            <a:r>
              <a:rPr lang="ru-RU" sz="3100" b="1" dirty="0" err="1" smtClean="0">
                <a:solidFill>
                  <a:srgbClr val="00B050"/>
                </a:solidFill>
              </a:rPr>
              <a:t>И</a:t>
            </a:r>
            <a:r>
              <a:rPr lang="ru-RU" sz="3100" dirty="0" err="1" smtClean="0">
                <a:solidFill>
                  <a:schemeClr val="accent2">
                    <a:lumMod val="75000"/>
                  </a:schemeClr>
                </a:solidFill>
              </a:rPr>
              <a:t>ходу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</a:rPr>
              <a:t>(приближение)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весны.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 descr="erudit_-_devoch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3214686"/>
            <a:ext cx="3214686" cy="32146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928670"/>
            <a:ext cx="6572296" cy="551181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-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Какое же у вас настроение в конце нашего путешествия? 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-Для чего нам нужно хорошо знать правописание приставок ПРЕ- и ПРИ-.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-Что я знаю хорошо…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-В чем затрудняюсь…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-Что еще надо выучить…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 </a:t>
            </a:r>
            <a:br>
              <a:rPr lang="ru-RU" sz="2700" b="1" dirty="0" smtClean="0"/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 Параграф40.Упражнение 207 страница 115;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- выписать из словаря 10 слов исключений и составить с ними словосочетания.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endParaRPr lang="ru-RU" sz="2700" b="1" dirty="0"/>
          </a:p>
        </p:txBody>
      </p:sp>
      <p:pic>
        <p:nvPicPr>
          <p:cNvPr id="4" name="Рисунок 3" descr="hello_html_5db7e4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214422"/>
            <a:ext cx="1034738" cy="714380"/>
          </a:xfrm>
          <a:prstGeom prst="rect">
            <a:avLst/>
          </a:prstGeom>
        </p:spPr>
      </p:pic>
      <p:pic>
        <p:nvPicPr>
          <p:cNvPr id="5" name="Рисунок 4" descr="s1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1214422"/>
            <a:ext cx="862271" cy="714380"/>
          </a:xfrm>
          <a:prstGeom prst="rect">
            <a:avLst/>
          </a:prstGeom>
        </p:spPr>
      </p:pic>
      <p:pic>
        <p:nvPicPr>
          <p:cNvPr id="7" name="Рисунок 6" descr="image_58841b74d61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578" y="3714752"/>
            <a:ext cx="2067400" cy="26431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/>
              <a:t>Спасибо за урок!</a:t>
            </a:r>
            <a:endParaRPr lang="ru-RU" b="1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128</TotalTime>
  <Words>333</Words>
  <PresentationFormat>Экран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Тема урока:  «Гласные в приставках  ПРЕ- и ПРИ-»</vt:lpstr>
      <vt:lpstr>Цель урока: продолжить изучение темы «Приставки»; закрепить  знания обучащихся  по определению приставок ПРЕ – ПРИ-». </vt:lpstr>
      <vt:lpstr>Алгоритм правописания  приставок пре- и при-</vt:lpstr>
      <vt:lpstr>Ключ к игре «Четвертое лишнее»</vt:lpstr>
      <vt:lpstr>Замените словосочетание одним словом с приставкой ПРИ- или ПРЕ</vt:lpstr>
      <vt:lpstr>Ключ</vt:lpstr>
      <vt:lpstr>После долгой борьбы с зимой к нам пришла весна. Погода стояла прЕкрасная (очень). ПрИгревало (неполнота действия) солнышко, подмигивая всем вокруг. Город прЕобразился (очень), деревья надели зелёный наряд. На прИгорках (вблизи горы) появилась молодая травка и улыбнулась солнышку. Весело щебетали прИлетевшие   (приближение) с юга птицы. Жители города радовались прИходу (приближение) весны.   </vt:lpstr>
      <vt:lpstr>-Какое же у вас настроение в конце нашего путешествия?     -Для чего нам нужно хорошо знать правописание приставок ПРЕ- и ПРИ-. -Что я знаю хорошо… -В чем затрудняюсь… -Что еще надо выучить…   Домашнее задание - Параграф40.Упражнение 207 страница 115; - выписать из словаря 10 слов исключений и составить с ними словосочетания. </vt:lpstr>
      <vt:lpstr>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«Гласные в приставках  ПРЕ- и ПРИ-»</dc:title>
  <cp:lastModifiedBy>Лена</cp:lastModifiedBy>
  <cp:revision>19</cp:revision>
  <dcterms:modified xsi:type="dcterms:W3CDTF">2018-01-30T15:24:11Z</dcterms:modified>
</cp:coreProperties>
</file>